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7" r:id="rId4"/>
    <p:sldId id="271" r:id="rId5"/>
    <p:sldId id="256" r:id="rId6"/>
    <p:sldId id="265" r:id="rId7"/>
    <p:sldId id="266" r:id="rId8"/>
    <p:sldId id="264" r:id="rId9"/>
    <p:sldId id="268" r:id="rId10"/>
    <p:sldId id="270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81" r:id="rId19"/>
    <p:sldId id="283" r:id="rId20"/>
    <p:sldId id="282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48FC-7358-4ECE-9CBD-F22D93A5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B3765-1118-4C76-8342-ADDEB00F6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4421-C632-4162-855B-43088F1B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9953A-5EE4-4A17-B397-B334A5F1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ABCE-048A-4E21-A51C-6B461797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36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FE2B-045F-4516-ADFD-DD9734B2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00C32-A9E9-44F4-8CFA-F520E53C3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6764-D383-45AF-A72A-BA4CB746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34ACB-A60B-4A6D-8EB6-9B2B66DD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4704B-D520-47EE-BEB6-03974188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7074A0-319B-4EE9-B26C-06AEE89C2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A8C2-3354-4814-83AC-331670D8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AE38-678F-4EF8-88A8-536FE517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02DF1-3456-447C-B367-22C74FBF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E31F-BF71-4358-A3D7-8A3B7E88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65D-52AB-4AA1-BDEE-9B48AF53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AFB6-5C2A-4A07-AFCD-F4DF5FE8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BCFEA-5D4F-44D9-8F54-1D1AB53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675E-E6A1-4F28-BDBB-085B959B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8125-BA32-459A-BA78-E7660B5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3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67D0-8CA1-4ABC-A273-4CAC6597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C4020-EF26-4EED-BB72-9E26550FE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7F94-F71C-4B34-8253-E2BFC4A2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0236-BDA1-483A-9559-7B4FB615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6CA7-6837-4510-BB01-7DB260DE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4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DDC0-7639-4DB9-87C2-009CE86A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4F79-6BBD-4569-B036-FE96CE0F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31C8A-996F-44CA-A56C-FD2B2B713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93971-31C6-43C6-8A9D-16D38DC8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B142B-D9FA-4ED2-A940-D2B543FF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9670B-4E4A-430F-AB00-64A28AC8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14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BAD-AF85-45F0-994B-834DF215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DEFF-1BC6-46E8-8DC3-349CA566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7AE2D-7D28-4931-8AE2-A4B9C99F2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030B6-6671-4F19-B69C-E5F1D8BD5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D4F21-04EF-4390-95DB-14CA215FE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D61EE-CDCB-4936-8CC9-F4FAD022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D4A7A-E6F0-4E5C-AFDF-AB29B84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CFD0C-BE7F-402D-9A01-C1B63159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7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C9E1-87F0-4BBD-A73C-09C1AE95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2AA84-014A-40D9-8CC6-348B2106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CB73-8B21-4C32-962E-B1E9AD59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3810D-2383-40A4-9205-AB2B1563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81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1A054-16BF-44D2-B79D-EAA2FA37B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F05C2-5B02-4CC9-AE31-F3BD49AD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1A919-CBE7-462A-93A7-89A96983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37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AF5A-7F6C-4B24-81A0-0755588D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ED74-50A5-4578-8C33-671B7F92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B3CD-9FBA-483E-BB2D-7CECC04B9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6478D-A49D-4522-8B3B-B3B6CCECC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6432E-F163-4BB1-9DB4-73D68E23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1DD7-A838-4966-924D-CE038EDF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47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2331-2E6F-4872-BE66-5397A61E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3B9B1-BF1B-4795-A764-6BD9BC121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B5FAB-AEC0-4267-BFA7-824650781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37EB-8B2E-4B58-93C3-1E1042BD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BED51-5E71-45BA-91BB-578A4E07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A12F4-F6F4-4B3E-B325-639EC20B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1C6FC-8EFD-4DA8-B1E9-5ABE3540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E4394-2662-49E0-9419-A5E8F51E0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E6E76-1E37-4B6C-99F5-B62086B49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FD9AB-CDE8-4831-ADA5-0EF2C411C15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1B2A-26D5-426C-BBCD-79A203056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4731-FF9D-4592-B174-26F4B23A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B1B-50C9-457F-9589-A41B66073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9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E7E6-D7A4-4AF4-8DC2-478992F9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967" y="196690"/>
            <a:ext cx="12367967" cy="2387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OCTolyzer</a:t>
            </a:r>
            <a:r>
              <a:rPr lang="en-GB" dirty="0"/>
              <a:t>: fully automatic analysis for scanning laser ophthalmoscopy and optical coherence tomography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8B7EE-2727-4AC9-A676-B3F40B85E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863" y="3013585"/>
            <a:ext cx="3088848" cy="1655762"/>
          </a:xfrm>
        </p:spPr>
        <p:txBody>
          <a:bodyPr/>
          <a:lstStyle/>
          <a:p>
            <a:r>
              <a:rPr lang="en-GB" dirty="0"/>
              <a:t>Training session</a:t>
            </a:r>
          </a:p>
          <a:p>
            <a:r>
              <a:rPr lang="en-GB" dirty="0"/>
              <a:t>Jamie Burke</a:t>
            </a:r>
          </a:p>
          <a:p>
            <a:r>
              <a:rPr lang="en-GB" dirty="0" err="1"/>
              <a:t>OCTober</a:t>
            </a:r>
            <a:r>
              <a:rPr lang="en-GB" dirty="0"/>
              <a:t> 2024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8DFF9-4443-4AFD-9136-B4418D0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3" y="2683987"/>
            <a:ext cx="3176833" cy="2460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55091-4D60-439F-B24C-18C41267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076" y="5335402"/>
            <a:ext cx="322897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A9196-CAA2-4FCE-941D-0B1BA5CB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23" y="5120489"/>
            <a:ext cx="3304318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74962-03FE-4AE8-B125-8F9D22F3E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904" y="5761718"/>
            <a:ext cx="4385856" cy="9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66675" y="2412090"/>
            <a:ext cx="6348413" cy="1397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448425" y="2233882"/>
            <a:ext cx="56769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Consolas" panose="020B0609020204030204" pitchFamily="49" charset="0"/>
              </a:rPr>
              <a:t>robust_run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dirty="0"/>
              <a:t>ensures any files which fail are skipped over.</a:t>
            </a:r>
            <a:endParaRPr lang="en-GB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s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_*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dirty="0"/>
              <a:t>saves out segmentations/visualisations for inspection.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p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reprocess_bscans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dirty="0"/>
              <a:t>brightens B-scan to improve choroid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Recommended to leave these as “on”, i.e. set to 1.</a:t>
            </a:r>
          </a:p>
        </p:txBody>
      </p:sp>
    </p:spTree>
    <p:extLst>
      <p:ext uri="{BB962C8B-B14F-4D97-AF65-F5344CB8AC3E}">
        <p14:creationId xmlns:p14="http://schemas.microsoft.com/office/powerpoint/2010/main" val="109179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66675" y="3848101"/>
            <a:ext cx="6348413" cy="60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515100" y="3691235"/>
            <a:ext cx="5676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options toggle on choroid image analysis and SLO image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B-scan retinal layer analysis done by default.</a:t>
            </a:r>
          </a:p>
        </p:txBody>
      </p:sp>
    </p:spTree>
    <p:extLst>
      <p:ext uri="{BB962C8B-B14F-4D97-AF65-F5344CB8AC3E}">
        <p14:creationId xmlns:p14="http://schemas.microsoft.com/office/powerpoint/2010/main" val="385764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66676" y="4495802"/>
            <a:ext cx="6248400" cy="847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315076" y="3770777"/>
            <a:ext cx="59721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relevant for retinal layer thickness map measurement on OCT Volume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c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ustom_maps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as comma-separated list of layers separated by underscore, i.e. </a:t>
            </a:r>
            <a:r>
              <a:rPr lang="en-GB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ILM_IPL, PR1_RPE, GCL_PR2</a:t>
            </a:r>
            <a:endParaRPr lang="en-GB" sz="1400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analyse_all_maps</a:t>
            </a:r>
            <a:r>
              <a:rPr lang="en-GB" b="1" dirty="0"/>
              <a:t> </a:t>
            </a:r>
            <a:r>
              <a:rPr lang="en-GB" dirty="0"/>
              <a:t>can either be </a:t>
            </a:r>
            <a:r>
              <a:rPr lang="en-GB" b="1" dirty="0">
                <a:latin typeface="Consolas" panose="020B0609020204030204" pitchFamily="49" charset="0"/>
              </a:rPr>
              <a:t>0</a:t>
            </a:r>
            <a:r>
              <a:rPr lang="en-GB" dirty="0"/>
              <a:t> or </a:t>
            </a:r>
            <a:r>
              <a:rPr lang="en-GB" b="1" dirty="0">
                <a:latin typeface="Consolas" panose="020B0609020204030204" pitchFamily="49" charset="0"/>
              </a:rPr>
              <a:t>1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Permits all/specific retinal thickness maps to be measured.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A984DA-AE6C-495E-9B64-DDD312CA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12" y="2359681"/>
            <a:ext cx="1544440" cy="13403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75A947-36D5-40F0-9BF8-28E554135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51" y="2335507"/>
            <a:ext cx="1544440" cy="13255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B04E9B-C73E-45C9-B003-22D5D1A25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85" y="971880"/>
            <a:ext cx="1544440" cy="1325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F56095-76F0-451F-A1BE-F76780F47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37" y="955440"/>
            <a:ext cx="1566574" cy="13255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D4BD96-4D02-4E1D-BC1C-2A606DDA5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14" y="969421"/>
            <a:ext cx="1544438" cy="13353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4C9B46-C6C8-445E-A625-B16AF9A79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62" y="5519828"/>
            <a:ext cx="1566574" cy="13255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A775CEA-4994-4158-92AB-5F6441F60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117" y="958422"/>
            <a:ext cx="1544440" cy="13304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01982F-E183-4E0B-944A-91E34AD52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17" y="2362141"/>
            <a:ext cx="1544440" cy="13255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8D1F08-7BDB-49A1-98A0-AA4166E603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92" y="5519828"/>
            <a:ext cx="1544440" cy="13255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52A528-0F6D-45DB-B722-9B4A926A2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85" y="2359681"/>
            <a:ext cx="1544440" cy="132556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2BAC854-419F-4D79-8316-6BE962039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117" y="2359681"/>
            <a:ext cx="1544440" cy="13255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7D722CB-4B3B-4632-A150-54B4864CFB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48" y="5519828"/>
            <a:ext cx="1564114" cy="132556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0ECBB1-EC0E-4DF1-88AF-B0E792CE6F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53" y="969421"/>
            <a:ext cx="154444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5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50005" y="5410202"/>
            <a:ext cx="6348413" cy="438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515100" y="5167611"/>
            <a:ext cx="5676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relevant for OCT Volume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Permits analysing the 8x8 posterior pole grid.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ETDRS grid is used by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E397C-81E8-4F46-B06B-E2C30DB82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36" y="1984436"/>
            <a:ext cx="2889128" cy="288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14EF7-B0FF-457A-B461-8C255962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3" y="1984436"/>
            <a:ext cx="2889128" cy="28891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AC9BC5-BB1B-456C-8CD6-5C5E34F4674F}"/>
              </a:ext>
            </a:extLst>
          </p:cNvPr>
          <p:cNvSpPr txBox="1"/>
          <p:nvPr/>
        </p:nvSpPr>
        <p:spPr>
          <a:xfrm>
            <a:off x="6755606" y="1690389"/>
            <a:ext cx="119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ETDRS grid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9E69E-50A8-4883-85FF-1D074B0EA100}"/>
              </a:ext>
            </a:extLst>
          </p:cNvPr>
          <p:cNvSpPr txBox="1"/>
          <p:nvPr/>
        </p:nvSpPr>
        <p:spPr>
          <a:xfrm>
            <a:off x="9330959" y="1676261"/>
            <a:ext cx="2346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8x8 Posterior Pole grid</a:t>
            </a:r>
          </a:p>
        </p:txBody>
      </p:sp>
    </p:spTree>
    <p:extLst>
      <p:ext uri="{BB962C8B-B14F-4D97-AF65-F5344CB8AC3E}">
        <p14:creationId xmlns:p14="http://schemas.microsoft.com/office/powerpoint/2010/main" val="106081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828675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50005" y="5871867"/>
            <a:ext cx="6348413" cy="519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515100" y="5531406"/>
            <a:ext cx="567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Specifying how the choroid is measured, i.e. with respect to the image-axis, or choroid-axis.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Options are </a:t>
            </a:r>
            <a:r>
              <a:rPr lang="en-GB" sz="1400" b="1" dirty="0">
                <a:latin typeface="Consolas" panose="020B0609020204030204" pitchFamily="49" charset="0"/>
              </a:rPr>
              <a:t>perpendicular</a:t>
            </a:r>
            <a:r>
              <a:rPr lang="en-GB" dirty="0"/>
              <a:t> or </a:t>
            </a:r>
            <a:r>
              <a:rPr lang="en-GB" sz="1400" b="1" dirty="0">
                <a:latin typeface="Consolas" panose="020B0609020204030204" pitchFamily="49" charset="0"/>
              </a:rPr>
              <a:t>vertical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Recommend leaving this as </a:t>
            </a:r>
            <a:r>
              <a:rPr lang="en-GB" b="1" dirty="0">
                <a:latin typeface="Consolas" panose="020B0609020204030204" pitchFamily="49" charset="0"/>
              </a:rPr>
              <a:t>perpendicular</a:t>
            </a:r>
            <a:r>
              <a:rPr lang="en-GB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E3D14-5678-4461-BC1C-CA185040F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95" y="3156396"/>
            <a:ext cx="3171460" cy="2045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FF990-2EBD-40A2-997E-B409ACA59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45" y="3152775"/>
            <a:ext cx="3171460" cy="20455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C07CA3-4B36-42AF-AE13-B84BA0D4586B}"/>
              </a:ext>
            </a:extLst>
          </p:cNvPr>
          <p:cNvSpPr txBox="1"/>
          <p:nvPr/>
        </p:nvSpPr>
        <p:spPr>
          <a:xfrm>
            <a:off x="8791945" y="2213720"/>
            <a:ext cx="3321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Measuring thickness perpendicularly (according to choroid-axis)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41C92-043B-4283-9314-B10662E5B846}"/>
              </a:ext>
            </a:extLst>
          </p:cNvPr>
          <p:cNvSpPr txBox="1"/>
          <p:nvPr/>
        </p:nvSpPr>
        <p:spPr>
          <a:xfrm>
            <a:off x="5492449" y="2507813"/>
            <a:ext cx="310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Measuring thickness vertically (according to image-axis)</a:t>
            </a:r>
          </a:p>
        </p:txBody>
      </p:sp>
    </p:spTree>
    <p:extLst>
      <p:ext uri="{BB962C8B-B14F-4D97-AF65-F5344CB8AC3E}">
        <p14:creationId xmlns:p14="http://schemas.microsoft.com/office/powerpoint/2010/main" val="237391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66675" y="6400800"/>
            <a:ext cx="634841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515100" y="5657671"/>
            <a:ext cx="567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relevant for H/V-line scans.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the region of interest (ROI) around fovea in microns.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i.e. </a:t>
            </a:r>
            <a:r>
              <a:rPr lang="en-GB" dirty="0">
                <a:latin typeface="Consolas" panose="020B0609020204030204" pitchFamily="49" charset="0"/>
              </a:rPr>
              <a:t>3000</a:t>
            </a:r>
            <a:r>
              <a:rPr lang="en-GB" dirty="0"/>
              <a:t> = 3mm either side of fovea.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137B-341A-413C-897B-B27A24DD7D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46" y="3352597"/>
            <a:ext cx="5944754" cy="19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B3E2-B50B-4B42-AD41-44C4C2ED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30000" cy="1325563"/>
          </a:xfrm>
        </p:spPr>
        <p:txBody>
          <a:bodyPr>
            <a:normAutofit/>
          </a:bodyPr>
          <a:lstStyle/>
          <a:p>
            <a:r>
              <a:rPr lang="en-GB" dirty="0"/>
              <a:t>3. Load Anaconda Prompt and run 3 commands: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DDCA6-EE37-4A34-98AC-08576F06D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r="24325"/>
          <a:stretch/>
        </p:blipFill>
        <p:spPr bwMode="auto">
          <a:xfrm>
            <a:off x="6686550" y="1053716"/>
            <a:ext cx="3567112" cy="22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D7C89-6E26-476D-ADCE-ED5D04DE4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46"/>
          <a:stretch/>
        </p:blipFill>
        <p:spPr>
          <a:xfrm>
            <a:off x="6584315" y="3425000"/>
            <a:ext cx="3964304" cy="126101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BA43353-E742-4458-BC95-1BEBCE474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125" y="18728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5CB13CF-F2B1-4D05-A236-5BF69AC0063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0974" y="1376531"/>
            <a:ext cx="51816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Launch the Anaconda prompt application (see below)</a:t>
            </a: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Select the Windows         icon.</a:t>
            </a: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Click the drop-down list of the Anaconda3 (64-bit) folder.</a:t>
            </a: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Select the Anaconda Prompt (Anaconda3) application.</a:t>
            </a:r>
            <a:endParaRPr kumimoji="0" lang="en-GB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052" name="Picture 2" descr="Windows icon PNG and SVG Vector Free Download">
            <a:extLst>
              <a:ext uri="{FF2B5EF4-FFF2-40B4-BE49-F238E27FC236}">
                <a16:creationId xmlns:a16="http://schemas.microsoft.com/office/drawing/2014/main" id="{70CB19A4-F342-4F9F-956B-A1959A64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691856"/>
            <a:ext cx="282574" cy="28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613D8-A4AC-464B-B745-B7CA7C0160F4}"/>
              </a:ext>
            </a:extLst>
          </p:cNvPr>
          <p:cNvSpPr txBox="1"/>
          <p:nvPr/>
        </p:nvSpPr>
        <p:spPr>
          <a:xfrm>
            <a:off x="-123824" y="3478377"/>
            <a:ext cx="62198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Type </a:t>
            </a:r>
            <a:r>
              <a:rPr lang="en-GB" sz="1600" i="1" dirty="0">
                <a:latin typeface="Consolas" panose="020B0609020204030204" pitchFamily="49" charset="0"/>
              </a:rPr>
              <a:t>D:</a:t>
            </a:r>
            <a:r>
              <a:rPr lang="en-GB" sz="1600" dirty="0"/>
              <a:t> and press Enter;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Type </a:t>
            </a:r>
            <a:r>
              <a:rPr lang="en-GB" sz="1600" i="1" dirty="0" err="1">
                <a:latin typeface="Consolas" panose="020B0609020204030204" pitchFamily="49" charset="0"/>
              </a:rPr>
              <a:t>conda</a:t>
            </a:r>
            <a:r>
              <a:rPr lang="en-GB" sz="1600" i="1" dirty="0">
                <a:latin typeface="Consolas" panose="020B0609020204030204" pitchFamily="49" charset="0"/>
              </a:rPr>
              <a:t> activate OCT-env </a:t>
            </a:r>
            <a:r>
              <a:rPr lang="en-GB" sz="1600" dirty="0"/>
              <a:t>and press Enter;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Type </a:t>
            </a:r>
            <a:r>
              <a:rPr lang="en-GB" sz="1600" i="1" dirty="0">
                <a:latin typeface="Consolas" panose="020B0609020204030204" pitchFamily="49" charset="0"/>
              </a:rPr>
              <a:t>python “D:\</a:t>
            </a:r>
            <a:r>
              <a:rPr lang="en-GB" sz="1600" i="1" dirty="0" err="1">
                <a:latin typeface="Consolas" panose="020B0609020204030204" pitchFamily="49" charset="0"/>
              </a:rPr>
              <a:t>UoE_SLOOCT_Analysis_Package</a:t>
            </a:r>
            <a:r>
              <a:rPr lang="en-GB" sz="1600" i="1" dirty="0">
                <a:latin typeface="Consolas" panose="020B0609020204030204" pitchFamily="49" charset="0"/>
              </a:rPr>
              <a:t>\2. OCT analysis\OCTolyzer\</a:t>
            </a:r>
            <a:r>
              <a:rPr lang="en-GB" sz="1600" i="1" dirty="0" err="1">
                <a:latin typeface="Consolas" panose="020B0609020204030204" pitchFamily="49" charset="0"/>
              </a:rPr>
              <a:t>octolyzer</a:t>
            </a:r>
            <a:r>
              <a:rPr lang="en-GB" sz="1600" i="1" dirty="0">
                <a:latin typeface="Consolas" panose="020B0609020204030204" pitchFamily="49" charset="0"/>
              </a:rPr>
              <a:t>\main.py”</a:t>
            </a:r>
            <a:r>
              <a:rPr lang="en-GB" sz="1600" dirty="0"/>
              <a:t> and press Enter.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24FF6C-BB55-4B79-ABE7-B4B26BA13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5"/>
          <a:stretch/>
        </p:blipFill>
        <p:spPr>
          <a:xfrm>
            <a:off x="6584316" y="4850010"/>
            <a:ext cx="3964303" cy="19584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4EF927-E49F-461B-8FF5-5A272C7F6FB2}"/>
              </a:ext>
            </a:extLst>
          </p:cNvPr>
          <p:cNvSpPr/>
          <p:nvPr/>
        </p:nvSpPr>
        <p:spPr>
          <a:xfrm>
            <a:off x="374168" y="5334001"/>
            <a:ext cx="57218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Sit back and relax.</a:t>
            </a:r>
          </a:p>
        </p:txBody>
      </p:sp>
    </p:spTree>
    <p:extLst>
      <p:ext uri="{BB962C8B-B14F-4D97-AF65-F5344CB8AC3E}">
        <p14:creationId xmlns:p14="http://schemas.microsoft.com/office/powerpoint/2010/main" val="20138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3125-1463-430A-96EA-4B7AED4F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0" y="16491"/>
            <a:ext cx="3759200" cy="758825"/>
          </a:xfrm>
        </p:spPr>
        <p:txBody>
          <a:bodyPr/>
          <a:lstStyle/>
          <a:p>
            <a:r>
              <a:rPr lang="en-GB" dirty="0"/>
              <a:t>5. Check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DF615-E861-4C63-B574-E35FE203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6" y="1035050"/>
            <a:ext cx="9381068" cy="527685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2FE6D9E-9D6E-4F08-A2DF-289C2115646F}"/>
              </a:ext>
            </a:extLst>
          </p:cNvPr>
          <p:cNvSpPr/>
          <p:nvPr/>
        </p:nvSpPr>
        <p:spPr>
          <a:xfrm rot="16200000">
            <a:off x="2315893" y="-198173"/>
            <a:ext cx="237070" cy="2057925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9DF2137-AF4F-4776-9666-9B7A13971F38}"/>
              </a:ext>
            </a:extLst>
          </p:cNvPr>
          <p:cNvSpPr/>
          <p:nvPr/>
        </p:nvSpPr>
        <p:spPr>
          <a:xfrm rot="16200000">
            <a:off x="7109026" y="-2728185"/>
            <a:ext cx="131145" cy="7223875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16C4350-CB59-40C3-8BF1-0D19130198D3}"/>
              </a:ext>
            </a:extLst>
          </p:cNvPr>
          <p:cNvSpPr/>
          <p:nvPr/>
        </p:nvSpPr>
        <p:spPr>
          <a:xfrm>
            <a:off x="10859820" y="3849953"/>
            <a:ext cx="237070" cy="2357172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3956B-A5B3-481E-9377-9CDBDD1AF899}"/>
              </a:ext>
            </a:extLst>
          </p:cNvPr>
          <p:cNvSpPr txBox="1"/>
          <p:nvPr/>
        </p:nvSpPr>
        <p:spPr>
          <a:xfrm>
            <a:off x="10786534" y="4428374"/>
            <a:ext cx="1747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METADATA</a:t>
            </a:r>
          </a:p>
          <a:p>
            <a:pPr algn="ctr"/>
            <a:r>
              <a:rPr lang="en-GB" dirty="0"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GB" dirty="0">
                <a:cs typeface="Times New Roman" panose="02020603050405020304" pitchFamily="18" charset="0"/>
              </a:rPr>
              <a:t>COMPILED</a:t>
            </a:r>
          </a:p>
          <a:p>
            <a:pPr algn="ctr"/>
            <a:r>
              <a:rPr lang="en-GB" dirty="0">
                <a:cs typeface="Times New Roman" panose="02020603050405020304" pitchFamily="18" charset="0"/>
              </a:rPr>
              <a:t>RESULTS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32677-AD05-4518-8781-D88373D3B093}"/>
              </a:ext>
            </a:extLst>
          </p:cNvPr>
          <p:cNvSpPr txBox="1"/>
          <p:nvPr/>
        </p:nvSpPr>
        <p:spPr>
          <a:xfrm>
            <a:off x="1560509" y="65923"/>
            <a:ext cx="1747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cs typeface="Times New Roman" panose="02020603050405020304" pitchFamily="18" charset="0"/>
              </a:rPr>
              <a:t>OUTPUT DIRECTORY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C1351-8A2E-41F6-9651-D3EAC88A03B4}"/>
              </a:ext>
            </a:extLst>
          </p:cNvPr>
          <p:cNvSpPr txBox="1"/>
          <p:nvPr/>
        </p:nvSpPr>
        <p:spPr>
          <a:xfrm>
            <a:off x="6300679" y="-105151"/>
            <a:ext cx="1747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cs typeface="Times New Roman" panose="02020603050405020304" pitchFamily="18" charset="0"/>
              </a:rPr>
              <a:t>OUTPUT FOLDERS PER PROCESSED FILE</a:t>
            </a:r>
            <a:endParaRPr lang="en-GB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A38449D-9464-4E6A-A47E-DA856F49495E}"/>
              </a:ext>
            </a:extLst>
          </p:cNvPr>
          <p:cNvSpPr/>
          <p:nvPr/>
        </p:nvSpPr>
        <p:spPr>
          <a:xfrm rot="5400000">
            <a:off x="4214908" y="3397682"/>
            <a:ext cx="189249" cy="5808136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F25A8-931A-42F9-8F8D-7FC1F7A6606A}"/>
              </a:ext>
            </a:extLst>
          </p:cNvPr>
          <p:cNvSpPr txBox="1"/>
          <p:nvPr/>
        </p:nvSpPr>
        <p:spPr>
          <a:xfrm>
            <a:off x="2003080" y="6488668"/>
            <a:ext cx="461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SEGMENTATION VISUALISATION FOLDERS</a:t>
            </a:r>
          </a:p>
        </p:txBody>
      </p:sp>
    </p:spTree>
    <p:extLst>
      <p:ext uri="{BB962C8B-B14F-4D97-AF65-F5344CB8AC3E}">
        <p14:creationId xmlns:p14="http://schemas.microsoft.com/office/powerpoint/2010/main" val="133314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1950700" cy="6172201"/>
          </a:xfrm>
        </p:spPr>
        <p:txBody>
          <a:bodyPr>
            <a:normAutofit/>
          </a:bodyPr>
          <a:lstStyle/>
          <a:p>
            <a:r>
              <a:rPr lang="en-GB" sz="2000" dirty="0"/>
              <a:t>Firstly, inspect the </a:t>
            </a:r>
            <a:r>
              <a:rPr lang="en-GB" sz="1600" b="1" dirty="0" err="1">
                <a:latin typeface="Consolas" panose="020B0609020204030204" pitchFamily="49" charset="0"/>
              </a:rPr>
              <a:t>oct_segmentations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and </a:t>
            </a:r>
            <a:r>
              <a:rPr lang="en-GB" sz="1600" b="1" dirty="0" err="1">
                <a:latin typeface="Consolas" panose="020B0609020204030204" pitchFamily="49" charset="0"/>
              </a:rPr>
              <a:t>slo_segmentations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(if </a:t>
            </a:r>
            <a:r>
              <a:rPr lang="en-GB" sz="1600" b="1" dirty="0" err="1">
                <a:latin typeface="Consolas" panose="020B0609020204030204" pitchFamily="49" charset="0"/>
              </a:rPr>
              <a:t>analyse_slo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is </a:t>
            </a:r>
            <a:r>
              <a:rPr lang="en-GB" sz="1600" b="1" dirty="0">
                <a:latin typeface="Consolas" panose="020B0609020204030204" pitchFamily="49" charset="0"/>
              </a:rPr>
              <a:t>1</a:t>
            </a:r>
            <a:r>
              <a:rPr lang="en-GB" sz="2000" dirty="0"/>
              <a:t>) for segmentation quality (E,F below).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More information and visualisations can be found in each file’s output folder, named </a:t>
            </a:r>
            <a:r>
              <a:rPr lang="en-GB" sz="1600" b="1" dirty="0">
                <a:latin typeface="Consolas" panose="020B0609020204030204" pitchFamily="49" charset="0"/>
              </a:rPr>
              <a:t>{filename} </a:t>
            </a:r>
            <a:r>
              <a:rPr lang="en-GB" sz="2000" dirty="0"/>
              <a:t>(B,C,D below)</a:t>
            </a:r>
            <a:r>
              <a:rPr lang="en-GB" sz="1600" dirty="0"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GB" sz="2000" dirty="0"/>
              <a:t>Metadata &amp; measurement xlsx file </a:t>
            </a:r>
            <a:r>
              <a:rPr lang="en-GB" sz="1600" b="1" dirty="0">
                <a:latin typeface="Consolas" panose="020B0609020204030204" pitchFamily="49" charset="0"/>
              </a:rPr>
              <a:t>{filename}_analysis_output.xlsx</a:t>
            </a:r>
            <a:endParaRPr lang="en-GB" sz="1600" b="1" dirty="0"/>
          </a:p>
          <a:p>
            <a:pPr lvl="1"/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Segmentation masks, thickness maps, overlaid segmentations onto the SLO/OCT scans.</a:t>
            </a:r>
          </a:p>
          <a:p>
            <a:pPr lvl="1"/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log file </a:t>
            </a:r>
            <a:r>
              <a:rPr lang="en-GB" sz="1600" b="1" dirty="0">
                <a:latin typeface="Consolas" panose="020B0609020204030204" pitchFamily="49" charset="0"/>
              </a:rPr>
              <a:t>{filename}_log.txt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prints information on the pipeline’s processing and is useful for checking errors or missing values.</a:t>
            </a:r>
            <a:endParaRPr lang="en-GB" sz="2000" dirty="0"/>
          </a:p>
          <a:p>
            <a:pPr marL="457200" lvl="1" indent="0">
              <a:buNone/>
            </a:pPr>
            <a:endParaRPr lang="en-GB" sz="1600" dirty="0"/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4D453E-99D8-4A66-99DB-9F0EDD91BBB0}"/>
              </a:ext>
            </a:extLst>
          </p:cNvPr>
          <p:cNvSpPr txBox="1">
            <a:spLocks/>
          </p:cNvSpPr>
          <p:nvPr/>
        </p:nvSpPr>
        <p:spPr>
          <a:xfrm>
            <a:off x="0" y="-8909"/>
            <a:ext cx="37592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5. Check output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08019-BF10-436D-AC0D-C7272C2B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3" r="37004"/>
          <a:stretch/>
        </p:blipFill>
        <p:spPr>
          <a:xfrm>
            <a:off x="241300" y="3429000"/>
            <a:ext cx="590973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61FBB2-1972-45B1-A381-B09D1EBD1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5" b="46341"/>
          <a:stretch/>
        </p:blipFill>
        <p:spPr>
          <a:xfrm>
            <a:off x="6281316" y="4362450"/>
            <a:ext cx="5891416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9916"/>
            <a:ext cx="12192000" cy="6172201"/>
          </a:xfrm>
        </p:spPr>
        <p:txBody>
          <a:bodyPr>
            <a:normAutofit/>
          </a:bodyPr>
          <a:lstStyle/>
          <a:p>
            <a:r>
              <a:rPr lang="en-GB" sz="2000" dirty="0"/>
              <a:t>A number of files generated in the output folder:</a:t>
            </a:r>
          </a:p>
          <a:p>
            <a:pPr lvl="1"/>
            <a:r>
              <a:rPr lang="en-GB" sz="1600" dirty="0"/>
              <a:t>A copy of the configuration setup used for the batch is saved out to promote reproducibility (A, red arrow).</a:t>
            </a:r>
          </a:p>
          <a:p>
            <a:pPr lvl="1"/>
            <a:r>
              <a:rPr lang="en-GB" sz="1600" dirty="0"/>
              <a:t>A log file </a:t>
            </a:r>
            <a:r>
              <a:rPr lang="en-GB" sz="1400" b="1" dirty="0">
                <a:latin typeface="Consolas" panose="020B0609020204030204" pitchFamily="49" charset="0"/>
              </a:rPr>
              <a:t>{filename}_log.txt </a:t>
            </a:r>
            <a:r>
              <a:rPr lang="en-GB" sz="1600" dirty="0"/>
              <a:t>which prints information on the pipeline’s processing and is useful for checking errors or missing values (A, blue arrow)).</a:t>
            </a:r>
          </a:p>
          <a:p>
            <a:pPr lvl="1"/>
            <a:r>
              <a:rPr lang="en-GB" sz="1600" dirty="0"/>
              <a:t>Images of a demonstrative ETDRS grid (and 8x8 posterior pole grid if </a:t>
            </a:r>
            <a:r>
              <a:rPr lang="en-GB" sz="1400" b="1" dirty="0" err="1">
                <a:latin typeface="Consolas" panose="020B0609020204030204" pitchFamily="49" charset="0"/>
              </a:rPr>
              <a:t>analyse_square_grid</a:t>
            </a:r>
            <a:r>
              <a:rPr lang="en-GB" sz="1400" b="1" dirty="0">
                <a:latin typeface="Consolas" panose="020B0609020204030204" pitchFamily="49" charset="0"/>
              </a:rPr>
              <a:t> </a:t>
            </a:r>
            <a:r>
              <a:rPr lang="en-GB" sz="1600" dirty="0"/>
              <a:t>is </a:t>
            </a:r>
            <a:r>
              <a:rPr lang="en-GB" sz="1400" b="1" dirty="0">
                <a:latin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</a:rPr>
              <a:t>) </a:t>
            </a:r>
            <a:r>
              <a:rPr lang="en-GB" sz="1600" dirty="0"/>
              <a:t>with codes  overlaid for easy look-up on measurement sheet (following Heidelberg’s format) (A, orange arrow)).</a:t>
            </a:r>
            <a:endParaRPr lang="en-GB" sz="2000" dirty="0"/>
          </a:p>
          <a:p>
            <a:pPr lvl="1"/>
            <a:r>
              <a:rPr lang="en-GB" sz="2000" dirty="0"/>
              <a:t>The </a:t>
            </a:r>
            <a:r>
              <a:rPr lang="en-GB" sz="1800" b="1" dirty="0">
                <a:latin typeface="Consolas" panose="020B0609020204030204" pitchFamily="49" charset="0"/>
              </a:rPr>
              <a:t>analysis_output.xlsx </a:t>
            </a:r>
            <a:r>
              <a:rPr lang="en-GB" sz="2000" dirty="0"/>
              <a:t>compiles all metadata and measurements for every file analysed in the input directory (A, green arrow).</a:t>
            </a:r>
            <a:endParaRPr kumimoji="0" lang="en-GB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metadata_keys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sheet in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600" b="1" dirty="0">
                <a:latin typeface="Consolas" panose="020B0609020204030204" pitchFamily="49" charset="0"/>
              </a:rPr>
              <a:t>analysis_output.xlsx 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defining every column heading in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metadata</a:t>
            </a:r>
            <a:r>
              <a:rPr kumimoji="0" lang="en-GB" sz="2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sheet.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lang="en-GB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4D453E-99D8-4A66-99DB-9F0EDD91BBB0}"/>
              </a:ext>
            </a:extLst>
          </p:cNvPr>
          <p:cNvSpPr txBox="1">
            <a:spLocks/>
          </p:cNvSpPr>
          <p:nvPr/>
        </p:nvSpPr>
        <p:spPr>
          <a:xfrm>
            <a:off x="0" y="-8909"/>
            <a:ext cx="37592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5. Check output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82189-EAB8-4FBF-9E37-A8718EEA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16" b="46149"/>
          <a:stretch/>
        </p:blipFill>
        <p:spPr>
          <a:xfrm>
            <a:off x="612977" y="3876926"/>
            <a:ext cx="2109259" cy="28416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4CBB3-182D-47DD-B4F0-F2E501AA459F}"/>
              </a:ext>
            </a:extLst>
          </p:cNvPr>
          <p:cNvCxnSpPr>
            <a:cxnSpLocks/>
          </p:cNvCxnSpPr>
          <p:nvPr/>
        </p:nvCxnSpPr>
        <p:spPr>
          <a:xfrm>
            <a:off x="139700" y="5651386"/>
            <a:ext cx="558703" cy="2056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771B7B-4CEB-432D-985F-DFA5EDDF6C5D}"/>
              </a:ext>
            </a:extLst>
          </p:cNvPr>
          <p:cNvCxnSpPr>
            <a:cxnSpLocks/>
          </p:cNvCxnSpPr>
          <p:nvPr/>
        </p:nvCxnSpPr>
        <p:spPr>
          <a:xfrm flipV="1">
            <a:off x="1155700" y="6392611"/>
            <a:ext cx="279602" cy="4653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52FCC-ED53-405A-983E-58C2775315B4}"/>
              </a:ext>
            </a:extLst>
          </p:cNvPr>
          <p:cNvCxnSpPr>
            <a:cxnSpLocks/>
          </p:cNvCxnSpPr>
          <p:nvPr/>
        </p:nvCxnSpPr>
        <p:spPr>
          <a:xfrm flipH="1" flipV="1">
            <a:off x="2419351" y="5602914"/>
            <a:ext cx="409574" cy="35387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4125C3B-E3EC-45C0-A76D-6063CF26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380" y="3429000"/>
            <a:ext cx="4010620" cy="332422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6530CE-11A4-433C-8558-EC6DB5AE6376}"/>
              </a:ext>
            </a:extLst>
          </p:cNvPr>
          <p:cNvCxnSpPr>
            <a:cxnSpLocks/>
          </p:cNvCxnSpPr>
          <p:nvPr/>
        </p:nvCxnSpPr>
        <p:spPr>
          <a:xfrm flipH="1" flipV="1">
            <a:off x="2386215" y="6481921"/>
            <a:ext cx="409574" cy="3538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168D327-363E-4FF5-ADB6-F2F936102898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7692168" y="4601900"/>
            <a:ext cx="503013" cy="47541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A9A0EB-932E-4FF2-A0E8-A0F8B845AE3E}"/>
              </a:ext>
            </a:extLst>
          </p:cNvPr>
          <p:cNvGrpSpPr/>
          <p:nvPr/>
        </p:nvGrpSpPr>
        <p:grpSpPr>
          <a:xfrm>
            <a:off x="3010962" y="3522785"/>
            <a:ext cx="4881692" cy="1322040"/>
            <a:chOff x="3010962" y="3429000"/>
            <a:chExt cx="4881692" cy="13220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C77D86-B3D9-4089-9FD7-6F800FF7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4652" r="30365"/>
            <a:stretch/>
          </p:blipFill>
          <p:spPr>
            <a:xfrm>
              <a:off x="3010962" y="4578241"/>
              <a:ext cx="4879177" cy="17279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D1EED-8D0C-4BE7-BC60-F3352AB94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3420" b="72626"/>
            <a:stretch/>
          </p:blipFill>
          <p:spPr>
            <a:xfrm>
              <a:off x="3013476" y="3429000"/>
              <a:ext cx="4879178" cy="1149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90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86EDB6E-E96F-4CB2-8C78-B3D703087BEE}"/>
              </a:ext>
            </a:extLst>
          </p:cNvPr>
          <p:cNvSpPr/>
          <p:nvPr/>
        </p:nvSpPr>
        <p:spPr>
          <a:xfrm>
            <a:off x="62430" y="2607274"/>
            <a:ext cx="5859654" cy="4188676"/>
          </a:xfrm>
          <a:prstGeom prst="roundRect">
            <a:avLst>
              <a:gd name="adj" fmla="val 939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DA3B53-2F72-46E6-A08B-5018AB7A9069}"/>
              </a:ext>
            </a:extLst>
          </p:cNvPr>
          <p:cNvSpPr/>
          <p:nvPr/>
        </p:nvSpPr>
        <p:spPr>
          <a:xfrm>
            <a:off x="5983219" y="2605198"/>
            <a:ext cx="6146351" cy="4188676"/>
          </a:xfrm>
          <a:prstGeom prst="roundRect">
            <a:avLst>
              <a:gd name="adj" fmla="val 939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649EF-D119-4AF1-AC9B-6138F8C0C810}"/>
              </a:ext>
            </a:extLst>
          </p:cNvPr>
          <p:cNvSpPr/>
          <p:nvPr/>
        </p:nvSpPr>
        <p:spPr>
          <a:xfrm>
            <a:off x="4673027" y="104381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tx1"/>
                </a:solidFill>
              </a:rPr>
              <a:t>OCTolyzer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33A6F4A-D4EC-4BC5-98B5-5AF753028CB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785088" y="1745773"/>
            <a:ext cx="852360" cy="14216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EF3C37-2579-4739-9DDB-980DBF72A102}"/>
              </a:ext>
            </a:extLst>
          </p:cNvPr>
          <p:cNvSpPr/>
          <p:nvPr/>
        </p:nvSpPr>
        <p:spPr>
          <a:xfrm>
            <a:off x="3251395" y="288276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OCT Analysis Suite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1B019-ADAF-4C7D-AC65-9D38FD95F765}"/>
              </a:ext>
            </a:extLst>
          </p:cNvPr>
          <p:cNvSpPr/>
          <p:nvPr/>
        </p:nvSpPr>
        <p:spPr>
          <a:xfrm>
            <a:off x="6011599" y="2882769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SLO Analysis Suite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4530C1-8E11-4261-9187-09DD06151546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6165190" y="1787303"/>
            <a:ext cx="852360" cy="13385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EFC0D07-8FAB-4489-85DA-E0B0CA369DD4}"/>
              </a:ext>
            </a:extLst>
          </p:cNvPr>
          <p:cNvSpPr/>
          <p:nvPr/>
        </p:nvSpPr>
        <p:spPr>
          <a:xfrm>
            <a:off x="6011598" y="4206241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Segmentation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813A6-9654-4A4B-9889-F1706B3DFEE0}"/>
              </a:ext>
            </a:extLst>
          </p:cNvPr>
          <p:cNvSpPr txBox="1"/>
          <p:nvPr/>
        </p:nvSpPr>
        <p:spPr>
          <a:xfrm>
            <a:off x="9707555" y="2504046"/>
            <a:ext cx="21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 err="1"/>
              <a:t>SLOctolyzer</a:t>
            </a:r>
            <a:endParaRPr lang="en-GB" sz="3200" b="1" u="sng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C7D4DC-F547-40DF-A924-EEFAF084460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260655" y="3869358"/>
            <a:ext cx="0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0BB8E-5E68-4D93-981B-5E2AE9C8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386" y="3131775"/>
            <a:ext cx="1934028" cy="193098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857B4C-CF49-48AF-8348-7E5E46DD7E8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509711" y="4699536"/>
            <a:ext cx="10276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ADDC93D-AF8B-4D6E-AF54-FB9A090CA8B6}"/>
              </a:ext>
            </a:extLst>
          </p:cNvPr>
          <p:cNvSpPr/>
          <p:nvPr/>
        </p:nvSpPr>
        <p:spPr>
          <a:xfrm>
            <a:off x="6011598" y="5576277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Measurement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055929-7016-4989-8934-ED57FF8DB91E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7260655" y="5192831"/>
            <a:ext cx="0" cy="3834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48D8C3-6002-4D42-BFE6-166E8222058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8509711" y="6069572"/>
            <a:ext cx="673146" cy="6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9BE02D-5A14-45B6-A642-9CB6458125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857" y="5376935"/>
            <a:ext cx="2764143" cy="61560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8145324-49DE-4764-8F6E-46FDE1A9AAE8}"/>
              </a:ext>
            </a:extLst>
          </p:cNvPr>
          <p:cNvSpPr/>
          <p:nvPr/>
        </p:nvSpPr>
        <p:spPr>
          <a:xfrm>
            <a:off x="3251395" y="4206241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Segmentation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92F825-E7FD-423A-843F-FD1E29B01E6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500452" y="3869358"/>
            <a:ext cx="3586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05DCE26-D1DC-45DE-B7EF-C3C6DBFB28CC}"/>
              </a:ext>
            </a:extLst>
          </p:cNvPr>
          <p:cNvSpPr/>
          <p:nvPr/>
        </p:nvSpPr>
        <p:spPr>
          <a:xfrm>
            <a:off x="3251395" y="5520708"/>
            <a:ext cx="2498113" cy="986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Measurement module</a:t>
            </a:r>
            <a:endParaRPr lang="en-GB" sz="28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909A19-DEAE-408C-960C-C2B640C4593B}"/>
              </a:ext>
            </a:extLst>
          </p:cNvPr>
          <p:cNvCxnSpPr>
            <a:cxnSpLocks/>
          </p:cNvCxnSpPr>
          <p:nvPr/>
        </p:nvCxnSpPr>
        <p:spPr>
          <a:xfrm flipH="1">
            <a:off x="4500451" y="5183825"/>
            <a:ext cx="3586" cy="336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C61EF58-C976-49E8-BA92-24318F42A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62" y="5169916"/>
            <a:ext cx="1701950" cy="113771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08E3C2-9D52-45B5-8A8C-50C9308461C7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2309712" y="6014003"/>
            <a:ext cx="941683" cy="183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0CC27F87-DF93-4FE6-810B-4433CCA186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309" y="3534390"/>
            <a:ext cx="2407743" cy="1552994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AB25578-894D-4BA2-BC5D-A98EACDF52DC}"/>
              </a:ext>
            </a:extLst>
          </p:cNvPr>
          <p:cNvGrpSpPr/>
          <p:nvPr/>
        </p:nvGrpSpPr>
        <p:grpSpPr>
          <a:xfrm>
            <a:off x="271244" y="614504"/>
            <a:ext cx="3802546" cy="1558426"/>
            <a:chOff x="444036" y="787073"/>
            <a:chExt cx="3518175" cy="14284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4DE8FA-F868-4AA2-93E8-3F6DFD04D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036" y="787073"/>
              <a:ext cx="1372607" cy="14284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F5C6CB3-92ED-494D-B320-E53F482F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644" y="792387"/>
              <a:ext cx="2145567" cy="1423104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55BF225-6D48-4C1B-B09C-A423788F5D1F}"/>
              </a:ext>
            </a:extLst>
          </p:cNvPr>
          <p:cNvSpPr txBox="1"/>
          <p:nvPr/>
        </p:nvSpPr>
        <p:spPr>
          <a:xfrm>
            <a:off x="9143021" y="6090320"/>
            <a:ext cx="301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Complexity, Tortuosity, Calibre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060F4E-E2A1-47C9-958F-03A3D73CB9A5}"/>
              </a:ext>
            </a:extLst>
          </p:cNvPr>
          <p:cNvSpPr txBox="1"/>
          <p:nvPr/>
        </p:nvSpPr>
        <p:spPr>
          <a:xfrm>
            <a:off x="228167" y="6322632"/>
            <a:ext cx="27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Thickness, Area, Vascularity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92A2D8-1197-466A-85C5-4EC2E038E058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2639134" y="4690531"/>
            <a:ext cx="612261" cy="9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B9F70A2-E612-4455-979B-3CD8F259005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73790" y="1537114"/>
            <a:ext cx="5992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92E9DBE1-6C5F-41B9-AF48-E9351496A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162" y="19068"/>
            <a:ext cx="2761029" cy="21385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AC89E-ED94-4278-B471-9330C5CFDAF5}"/>
              </a:ext>
            </a:extLst>
          </p:cNvPr>
          <p:cNvSpPr/>
          <p:nvPr/>
        </p:nvSpPr>
        <p:spPr>
          <a:xfrm>
            <a:off x="271244" y="2187927"/>
            <a:ext cx="3802546" cy="327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OCT/SLO Metadata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7347741-B8D8-413E-8FB9-A19DF11C8120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4073790" y="1537114"/>
            <a:ext cx="599237" cy="81475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5477D3E-98D7-4C1D-BE9F-09DCEB987108}"/>
              </a:ext>
            </a:extLst>
          </p:cNvPr>
          <p:cNvSpPr/>
          <p:nvPr/>
        </p:nvSpPr>
        <p:spPr>
          <a:xfrm rot="16200000">
            <a:off x="2122530" y="-1344257"/>
            <a:ext cx="99974" cy="3802547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5004061-A16F-4BFB-898B-9F5BFBB22BD7}"/>
              </a:ext>
            </a:extLst>
          </p:cNvPr>
          <p:cNvSpPr/>
          <p:nvPr/>
        </p:nvSpPr>
        <p:spPr>
          <a:xfrm>
            <a:off x="1689917" y="55592"/>
            <a:ext cx="965200" cy="3599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.vol file</a:t>
            </a:r>
          </a:p>
        </p:txBody>
      </p:sp>
    </p:spTree>
    <p:extLst>
      <p:ext uri="{BB962C8B-B14F-4D97-AF65-F5344CB8AC3E}">
        <p14:creationId xmlns:p14="http://schemas.microsoft.com/office/powerpoint/2010/main" val="201007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F659-82B1-4887-98B2-AF6D748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5316"/>
            <a:ext cx="11950700" cy="6172201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Metadata sheet has important information on the success of the pipeline, including the columns with headings: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bscan_missing_fovea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choroid segmentation model failed to detect the fovea on the OCT B-scan, this will show TRUE. 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All measurements will fail as a result, and is mostly only relevant for H/V-line scan.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slo_missing_fovea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SLO segmentation model failed to detect the fovea on the SLO image, this will show TRUE. 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missing_retinal_oct_linescan_measurements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Unexpected error in OCT retinal layer segmentations (or if </a:t>
            </a:r>
            <a:r>
              <a:rPr lang="en-GB" sz="1600" dirty="0" err="1">
                <a:latin typeface="Consolas" panose="020B0609020204030204" pitchFamily="49" charset="0"/>
              </a:rPr>
              <a:t>bscan_missing_fovea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TRUE) results in measurements as -1s (or removed from sheet entirely), this shows TRUE.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missing_choroid_oct_linescan_measurements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Unexpected error in choroid layer segmentations (or if </a:t>
            </a:r>
            <a:r>
              <a:rPr lang="en-GB" sz="1600" dirty="0" err="1">
                <a:latin typeface="Consolas" panose="020B0609020204030204" pitchFamily="49" charset="0"/>
              </a:rPr>
              <a:t>bscan_missing_fovea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TRUE) results in measurements as -1s (or removed from sheet entirely), this shows TRUE. Could be due to poor segmentation which doesn’t cover entire region of interest specified.</a:t>
            </a:r>
            <a:endParaRPr lang="en-GB" sz="1600" dirty="0">
              <a:latin typeface="Consolas" panose="020B0609020204030204" pitchFamily="49" charset="0"/>
            </a:endParaRP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latin typeface="Consolas" panose="020B0609020204030204" pitchFamily="49" charset="0"/>
              </a:rPr>
              <a:t>FAILED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If the pipeline had an unexpected error during processing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a file, this will show TRUE.</a:t>
            </a:r>
            <a:br>
              <a:rPr lang="en-GB" sz="2000" dirty="0">
                <a:solidFill>
                  <a:prstClr val="black"/>
                </a:solidFill>
                <a:latin typeface="Calibri" panose="020F0502020204030204"/>
              </a:rPr>
            </a:br>
            <a:endParaRPr lang="en-GB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GB" sz="1600" b="1" dirty="0" err="1">
                <a:latin typeface="Consolas" panose="020B0609020204030204" pitchFamily="49" charset="0"/>
              </a:rPr>
              <a:t>optic_disc_overlap_warning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: If the </a:t>
            </a:r>
            <a:r>
              <a:rPr lang="en-GB" sz="1600" b="1" dirty="0" err="1">
                <a:latin typeface="Consolas" panose="020B0609020204030204" pitchFamily="49" charset="0"/>
              </a:rPr>
              <a:t>optic_disc_overlap_index</a:t>
            </a:r>
            <a:r>
              <a:rPr lang="en-GB" sz="1600" b="1" dirty="0">
                <a:latin typeface="Consolas" panose="020B0609020204030204" pitchFamily="49" charset="0"/>
              </a:rPr>
              <a:t>_% 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&gt; 15, this will show TRUE, i.e. the peripapillary scan was off-centre during acquisition by at least 15% of the optic disc diameter.</a:t>
            </a:r>
            <a:endParaRPr lang="en-GB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endParaRPr lang="en-GB" sz="1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latin typeface="Consolas" panose="020B0609020204030204" pitchFamily="49" charset="0"/>
              </a:rPr>
              <a:t>A separate datasheet “Failed” stores these columns separately for quick look-up of any processing issues OCTolyzer underwent.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6C92D6-DB4A-47F3-B099-DB517EAE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09"/>
            <a:ext cx="3759200" cy="758825"/>
          </a:xfrm>
        </p:spPr>
        <p:txBody>
          <a:bodyPr/>
          <a:lstStyle/>
          <a:p>
            <a:r>
              <a:rPr lang="en-GB" dirty="0"/>
              <a:t>5. Check output</a:t>
            </a:r>
          </a:p>
        </p:txBody>
      </p:sp>
    </p:spTree>
    <p:extLst>
      <p:ext uri="{BB962C8B-B14F-4D97-AF65-F5344CB8AC3E}">
        <p14:creationId xmlns:p14="http://schemas.microsoft.com/office/powerpoint/2010/main" val="64088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9685-59F3-4C7E-9377-DD985C07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1675"/>
          </a:xfrm>
        </p:spPr>
        <p:txBody>
          <a:bodyPr/>
          <a:lstStyle/>
          <a:p>
            <a:r>
              <a:rPr lang="en-GB" dirty="0"/>
              <a:t>FAQs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5550-F344-4A82-B421-9595095A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701675"/>
            <a:ext cx="11890375" cy="61563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if my computer crashes mid-run?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The pipeline saves results as it runs, so you can simply carry on where you left off, by launching Anaconda Prompt and running the 3 commands.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need to restart my analysis?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Delete the output folder and re-run the 3 commands.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need to only re-process a single file?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Delete the output folder of that specific file and re-run the 3 commands.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if I forgot to add another file to a previously processed batch?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Simply add the file to the input directory and re-run the 3 commands. Assuming the output directory is the same as before, all previously processed files will be skipped. 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do I correct SLO segmentation errors?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Instructions are available to use ITK-Snap to correct retinal vessel segmentation. 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Can I correct OCT segmentation errors?</a:t>
            </a:r>
          </a:p>
          <a:p>
            <a:pPr lvl="1"/>
            <a:r>
              <a:rPr lang="en-GB" dirty="0">
                <a:solidFill>
                  <a:srgbClr val="C00000"/>
                </a:solidFill>
              </a:rPr>
              <a:t>Manual correction of OCT choroid/retina segmentations are currently not supported. However, correction of the OCT B-scan fovea is supported currently for H-line/V-line B-scans via ITK-Snap, in the same way as for correcting SLO segmentation maps.</a:t>
            </a:r>
          </a:p>
        </p:txBody>
      </p:sp>
    </p:spTree>
    <p:extLst>
      <p:ext uri="{BB962C8B-B14F-4D97-AF65-F5344CB8AC3E}">
        <p14:creationId xmlns:p14="http://schemas.microsoft.com/office/powerpoint/2010/main" val="169980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9685-59F3-4C7E-9377-DD985C07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1675"/>
          </a:xfrm>
        </p:spPr>
        <p:txBody>
          <a:bodyPr/>
          <a:lstStyle/>
          <a:p>
            <a:r>
              <a:rPr lang="en-GB" dirty="0"/>
              <a:t>FAQs (2/2)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7F6DE-082B-4CB9-84C6-EAD7A2FB8464}"/>
              </a:ext>
            </a:extLst>
          </p:cNvPr>
          <p:cNvSpPr txBox="1"/>
          <p:nvPr/>
        </p:nvSpPr>
        <p:spPr>
          <a:xfrm>
            <a:off x="0" y="842139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Why did one of my files fail?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Check the folder’s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{filename}_log.txt </a:t>
            </a:r>
            <a:r>
              <a:rPr lang="en-GB" dirty="0">
                <a:solidFill>
                  <a:srgbClr val="C00000"/>
                </a:solidFill>
              </a:rPr>
              <a:t>file for an error traceback. If competent, run the corresponding debugging jupyter notebook on the file, located in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OCTolyzer/debugging/check_{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scan_type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}.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ipynb</a:t>
            </a:r>
            <a:r>
              <a:rPr lang="en-GB" dirty="0">
                <a:solidFill>
                  <a:srgbClr val="C00000"/>
                </a:solidFill>
              </a:rPr>
              <a:t>.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are there -1s in the measurement results?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Only relevant for H-/V-line scans, and means that the measurements failed due to poor segmentation or too large a region of interest specified. Check the segmentation visualisation in the file’s output folder.</a:t>
            </a:r>
            <a:br>
              <a:rPr lang="en-GB" dirty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are there NAs or empty cells in the metadata sheet of </a:t>
            </a:r>
            <a:r>
              <a:rPr lang="en-GB" sz="1400" dirty="0">
                <a:latin typeface="Consolas" panose="020B0609020204030204" pitchFamily="49" charset="0"/>
              </a:rPr>
              <a:t>analysis_output.xlsx</a:t>
            </a:r>
            <a:r>
              <a:rPr lang="en-GB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because different scan types are being analysed in a single batch, and some columns are only relevant to certain scan types, i.e. 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linescan_area_ROI_microns</a:t>
            </a:r>
            <a:r>
              <a:rPr lang="en-GB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00000"/>
                </a:solidFill>
              </a:rPr>
              <a:t>is only relevant to H/V-line scans.</a:t>
            </a:r>
            <a:br>
              <a:rPr lang="en-GB" dirty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/>
              <a:t>Why are the results of some files missing from their excel sheet in </a:t>
            </a:r>
            <a:r>
              <a:rPr lang="en-GB" sz="1400" dirty="0">
                <a:latin typeface="Consolas" panose="020B0609020204030204" pitchFamily="49" charset="0"/>
              </a:rPr>
              <a:t>analysis_output.xlsx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likely because these files failed to be analysed, check the columns mentioned in slide 20 to see if one of these have been flagged, or the Failed datasheet.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While metadata is saved out for every file, if measurements fail to be computed then they are not stored in the respective measurement sheet.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Why don’t my peripapillary results include measurements on the choroidal vessels?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This is because we use </a:t>
            </a:r>
            <a:r>
              <a:rPr lang="en-GB" dirty="0" err="1">
                <a:solidFill>
                  <a:srgbClr val="C00000"/>
                </a:solidFill>
              </a:rPr>
              <a:t>DeepGPET</a:t>
            </a:r>
            <a:r>
              <a:rPr lang="en-GB" dirty="0">
                <a:solidFill>
                  <a:srgbClr val="C00000"/>
                </a:solidFill>
              </a:rPr>
              <a:t> for peripapillary choroid analysis, which only segments the choroid region. This is because we have found </a:t>
            </a:r>
            <a:r>
              <a:rPr lang="en-GB" dirty="0" err="1">
                <a:solidFill>
                  <a:srgbClr val="C00000"/>
                </a:solidFill>
              </a:rPr>
              <a:t>DeepGPET</a:t>
            </a:r>
            <a:r>
              <a:rPr lang="en-GB" dirty="0">
                <a:solidFill>
                  <a:srgbClr val="C00000"/>
                </a:solidFill>
              </a:rPr>
              <a:t> to be more successful at peripapillary segmentation than Choroidalyzer.</a:t>
            </a:r>
          </a:p>
        </p:txBody>
      </p:sp>
    </p:spTree>
    <p:extLst>
      <p:ext uri="{BB962C8B-B14F-4D97-AF65-F5344CB8AC3E}">
        <p14:creationId xmlns:p14="http://schemas.microsoft.com/office/powerpoint/2010/main" val="109499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F2EED58-344F-4120-A7E0-A6634E9D0BBE}"/>
              </a:ext>
            </a:extLst>
          </p:cNvPr>
          <p:cNvGrpSpPr/>
          <p:nvPr/>
        </p:nvGrpSpPr>
        <p:grpSpPr>
          <a:xfrm>
            <a:off x="271244" y="614504"/>
            <a:ext cx="3802546" cy="1558426"/>
            <a:chOff x="444036" y="787073"/>
            <a:chExt cx="3518175" cy="14284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BB53DE-8AD0-4BDD-B4FF-ACDF7B4D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036" y="787073"/>
              <a:ext cx="1372607" cy="14284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7936D3-E855-4800-9AC1-DB3B17A1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644" y="792387"/>
              <a:ext cx="2145567" cy="1423104"/>
            </a:xfrm>
            <a:prstGeom prst="rect">
              <a:avLst/>
            </a:prstGeom>
          </p:spPr>
        </p:pic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BCBEE59-D33D-490B-923B-2072822542BF}"/>
              </a:ext>
            </a:extLst>
          </p:cNvPr>
          <p:cNvSpPr/>
          <p:nvPr/>
        </p:nvSpPr>
        <p:spPr>
          <a:xfrm rot="16200000">
            <a:off x="2122530" y="-1344257"/>
            <a:ext cx="99974" cy="3802547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67976C59-4E13-4946-8177-D51E7B19DDC1}"/>
              </a:ext>
            </a:extLst>
          </p:cNvPr>
          <p:cNvSpPr/>
          <p:nvPr/>
        </p:nvSpPr>
        <p:spPr>
          <a:xfrm>
            <a:off x="1689917" y="0"/>
            <a:ext cx="965200" cy="3599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.vol file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6603915-B269-4A7F-9DD1-1EB0C18D4E06}"/>
              </a:ext>
            </a:extLst>
          </p:cNvPr>
          <p:cNvSpPr/>
          <p:nvPr/>
        </p:nvSpPr>
        <p:spPr>
          <a:xfrm>
            <a:off x="271244" y="2187927"/>
            <a:ext cx="3802546" cy="327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OCT/SLO Metadata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B1240B-1E3B-455E-AD62-D5D499DC0C1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172517" y="2515804"/>
            <a:ext cx="0" cy="475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D922E2-CA85-47BE-A5A1-F99F5596F03A}"/>
              </a:ext>
            </a:extLst>
          </p:cNvPr>
          <p:cNvSpPr txBox="1"/>
          <p:nvPr/>
        </p:nvSpPr>
        <p:spPr>
          <a:xfrm>
            <a:off x="68136" y="2995561"/>
            <a:ext cx="5237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demographics: Patient ID, DOB, date/time, …;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Retinal layer segmentations from imaging device;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Pixel length-scales (pixel space -&gt; physical space);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OCT quality index (signal-to-noise ratio);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OCT scan focus (correcting for refractive error);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E51B6E-5786-42FD-A278-5FBA48A65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83" y="4700044"/>
            <a:ext cx="3038268" cy="1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97FCA-CB7D-4B77-91C7-FBD32481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6" y="0"/>
            <a:ext cx="7331328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4F69CB-F754-480F-B45D-57DCC2866BF4}"/>
              </a:ext>
            </a:extLst>
          </p:cNvPr>
          <p:cNvSpPr/>
          <p:nvPr/>
        </p:nvSpPr>
        <p:spPr>
          <a:xfrm>
            <a:off x="4686300" y="1"/>
            <a:ext cx="7505700" cy="1657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2EED58-344F-4120-A7E0-A6634E9D0BBE}"/>
              </a:ext>
            </a:extLst>
          </p:cNvPr>
          <p:cNvGrpSpPr/>
          <p:nvPr/>
        </p:nvGrpSpPr>
        <p:grpSpPr>
          <a:xfrm>
            <a:off x="271244" y="614504"/>
            <a:ext cx="3802546" cy="1558426"/>
            <a:chOff x="444036" y="787073"/>
            <a:chExt cx="3518175" cy="14284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BB53DE-8AD0-4BDD-B4FF-ACDF7B4D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036" y="787073"/>
              <a:ext cx="1372607" cy="14284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7936D3-E855-4800-9AC1-DB3B17A1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644" y="792387"/>
              <a:ext cx="2145567" cy="1423104"/>
            </a:xfrm>
            <a:prstGeom prst="rect">
              <a:avLst/>
            </a:prstGeom>
          </p:spPr>
        </p:pic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BCBEE59-D33D-490B-923B-2072822542BF}"/>
              </a:ext>
            </a:extLst>
          </p:cNvPr>
          <p:cNvSpPr/>
          <p:nvPr/>
        </p:nvSpPr>
        <p:spPr>
          <a:xfrm rot="16200000">
            <a:off x="2122530" y="-1344257"/>
            <a:ext cx="99974" cy="3802547"/>
          </a:xfrm>
          <a:prstGeom prst="rightBrace">
            <a:avLst>
              <a:gd name="adj1" fmla="val 84553"/>
              <a:gd name="adj2" fmla="val 498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67976C59-4E13-4946-8177-D51E7B19DDC1}"/>
              </a:ext>
            </a:extLst>
          </p:cNvPr>
          <p:cNvSpPr/>
          <p:nvPr/>
        </p:nvSpPr>
        <p:spPr>
          <a:xfrm>
            <a:off x="1689917" y="0"/>
            <a:ext cx="965200" cy="35996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.vol file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6603915-B269-4A7F-9DD1-1EB0C18D4E06}"/>
              </a:ext>
            </a:extLst>
          </p:cNvPr>
          <p:cNvSpPr/>
          <p:nvPr/>
        </p:nvSpPr>
        <p:spPr>
          <a:xfrm>
            <a:off x="271244" y="2187927"/>
            <a:ext cx="3802546" cy="327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OCT/SLO Metadata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B1240B-1E3B-455E-AD62-D5D499DC0C1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172517" y="2515804"/>
            <a:ext cx="0" cy="475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D922E2-CA85-47BE-A5A1-F99F5596F03A}"/>
              </a:ext>
            </a:extLst>
          </p:cNvPr>
          <p:cNvSpPr txBox="1"/>
          <p:nvPr/>
        </p:nvSpPr>
        <p:spPr>
          <a:xfrm>
            <a:off x="68136" y="2995561"/>
            <a:ext cx="5237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demographics: Patient ID, DOB, date/time, …;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Retinal layer segmentations from imaging device;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Pixel length-scales (pixel space -&gt; physical space);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OCT quality index (signal-to-noise ratio);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OCT scan focus (correcting for refractive error);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E51B6E-5786-42FD-A278-5FBA48A656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83" y="4700044"/>
            <a:ext cx="3038268" cy="1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7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97FCA-CB7D-4B77-91C7-FBD32481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6" y="0"/>
            <a:ext cx="7331328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4F69CB-F754-480F-B45D-57DCC2866BF4}"/>
              </a:ext>
            </a:extLst>
          </p:cNvPr>
          <p:cNvSpPr/>
          <p:nvPr/>
        </p:nvSpPr>
        <p:spPr>
          <a:xfrm>
            <a:off x="5657850" y="2299263"/>
            <a:ext cx="1781175" cy="270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81BC0-14BF-4156-846D-E47B29472076}"/>
              </a:ext>
            </a:extLst>
          </p:cNvPr>
          <p:cNvGrpSpPr/>
          <p:nvPr/>
        </p:nvGrpSpPr>
        <p:grpSpPr>
          <a:xfrm>
            <a:off x="1770989" y="465666"/>
            <a:ext cx="2743371" cy="2768080"/>
            <a:chOff x="8605349" y="505646"/>
            <a:chExt cx="2743371" cy="27680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9437F6-E398-47CF-B048-CC97726F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5349" y="588429"/>
              <a:ext cx="2743371" cy="2685297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4CB34B2-3747-4439-A059-E1BC7F605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0232" y="505646"/>
              <a:ext cx="2708488" cy="1565504"/>
            </a:xfrm>
            <a:prstGeom prst="rect">
              <a:avLst/>
            </a:prstGeom>
            <a:scene3d>
              <a:camera prst="isometricRightUp">
                <a:rot lat="2100000" lon="8100000" rev="0"/>
              </a:camera>
              <a:lightRig rig="threePt" dir="t"/>
            </a:scene3d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E5FF411-A540-4BF8-A02D-10DA37533D4F}"/>
              </a:ext>
            </a:extLst>
          </p:cNvPr>
          <p:cNvSpPr txBox="1"/>
          <p:nvPr/>
        </p:nvSpPr>
        <p:spPr>
          <a:xfrm>
            <a:off x="68136" y="428960"/>
            <a:ext cx="2438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Macular, fovea-centred horizontal/vertical single line scans.</a:t>
            </a:r>
          </a:p>
        </p:txBody>
      </p:sp>
    </p:spTree>
    <p:extLst>
      <p:ext uri="{BB962C8B-B14F-4D97-AF65-F5344CB8AC3E}">
        <p14:creationId xmlns:p14="http://schemas.microsoft.com/office/powerpoint/2010/main" val="355950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97FCA-CB7D-4B77-91C7-FBD32481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6" y="0"/>
            <a:ext cx="733132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99160E-8B72-49E4-8C25-C372C79A1698}"/>
              </a:ext>
            </a:extLst>
          </p:cNvPr>
          <p:cNvSpPr/>
          <p:nvPr/>
        </p:nvSpPr>
        <p:spPr>
          <a:xfrm>
            <a:off x="7458075" y="2299264"/>
            <a:ext cx="1837473" cy="2706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7980FFFB-D2F9-47A2-8598-0F8195FDD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1" b="95961" l="4300" r="94300">
                        <a14:foregroundMark x1="5000" y1="23990" x2="9800" y2="35985"/>
                        <a14:foregroundMark x1="9800" y1="35985" x2="8200" y2="36720"/>
                        <a14:foregroundMark x1="21800" y1="74908" x2="48400" y2="83966"/>
                        <a14:foregroundMark x1="48400" y1="83966" x2="69000" y2="80049"/>
                        <a14:foregroundMark x1="69000" y1="80049" x2="80100" y2="72460"/>
                        <a14:foregroundMark x1="80100" y1="72460" x2="81300" y2="70991"/>
                        <a14:foregroundMark x1="21600" y1="78825" x2="27100" y2="97919"/>
                        <a14:foregroundMark x1="27100" y1="97919" x2="35400" y2="99143"/>
                        <a14:foregroundMark x1="35400" y1="99143" x2="56000" y2="96328"/>
                        <a14:foregroundMark x1="56000" y1="96328" x2="82600" y2="86047"/>
                        <a14:foregroundMark x1="82600" y1="86047" x2="86500" y2="79927"/>
                        <a14:foregroundMark x1="86500" y1="79927" x2="88200" y2="72215"/>
                        <a14:foregroundMark x1="88200" y1="72215" x2="88200" y2="59976"/>
                        <a14:foregroundMark x1="44000" y1="70747" x2="38400" y2="82130"/>
                        <a14:foregroundMark x1="4500" y1="23011" x2="4400" y2="30845"/>
                        <a14:foregroundMark x1="4400" y1="30845" x2="7200" y2="35741"/>
                        <a14:foregroundMark x1="72200" y1="11016" x2="66400" y2="8446"/>
                        <a14:foregroundMark x1="66400" y1="8446" x2="61600" y2="12240"/>
                        <a14:foregroundMark x1="92800" y1="48837" x2="94300" y2="58017"/>
                        <a14:foregroundMark x1="94300" y1="58017" x2="92500" y2="62546"/>
                        <a14:foregroundMark x1="5300" y1="38066" x2="11500" y2="58384"/>
                        <a14:foregroundMark x1="11500" y1="58384" x2="14100" y2="61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6" y="2407180"/>
            <a:ext cx="2980374" cy="24341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BFF2-3D55-43B1-8649-F7A8D2F895CD}"/>
              </a:ext>
            </a:extLst>
          </p:cNvPr>
          <p:cNvGrpSpPr/>
          <p:nvPr/>
        </p:nvGrpSpPr>
        <p:grpSpPr>
          <a:xfrm>
            <a:off x="1770989" y="465666"/>
            <a:ext cx="2743371" cy="2768080"/>
            <a:chOff x="8605349" y="505646"/>
            <a:chExt cx="2743371" cy="2768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058344-2250-4253-87D8-C0B4F83D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5349" y="588429"/>
              <a:ext cx="2743371" cy="2685297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DA2371-674A-4C6A-B9D7-CC9E37D73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0232" y="505646"/>
              <a:ext cx="2708488" cy="1565504"/>
            </a:xfrm>
            <a:prstGeom prst="rect">
              <a:avLst/>
            </a:prstGeom>
            <a:scene3d>
              <a:camera prst="isometricRightUp">
                <a:rot lat="2100000" lon="8100000" rev="0"/>
              </a:camera>
              <a:lightRig rig="threePt" dir="t"/>
            </a:scene3d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E7024B-7F5D-44D7-87A4-05270AF1B0E1}"/>
              </a:ext>
            </a:extLst>
          </p:cNvPr>
          <p:cNvSpPr txBox="1"/>
          <p:nvPr/>
        </p:nvSpPr>
        <p:spPr>
          <a:xfrm>
            <a:off x="68136" y="428960"/>
            <a:ext cx="2438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Macular, fovea-centred horizontal/vertical single line scans.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21BFE-AA3C-4D28-B4DA-397F8824408E}"/>
              </a:ext>
            </a:extLst>
          </p:cNvPr>
          <p:cNvSpPr txBox="1"/>
          <p:nvPr/>
        </p:nvSpPr>
        <p:spPr>
          <a:xfrm>
            <a:off x="3048510" y="3098638"/>
            <a:ext cx="2438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Macular, posterior pole volume scan (multiple, parallel OCT B-scan acquired over macula).</a:t>
            </a:r>
          </a:p>
        </p:txBody>
      </p:sp>
    </p:spTree>
    <p:extLst>
      <p:ext uri="{BB962C8B-B14F-4D97-AF65-F5344CB8AC3E}">
        <p14:creationId xmlns:p14="http://schemas.microsoft.com/office/powerpoint/2010/main" val="34616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97FCA-CB7D-4B77-91C7-FBD32481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6" y="0"/>
            <a:ext cx="7331328" cy="6858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91484B8-0023-4B74-83BF-FF1B8EBBE6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1" b="95961" l="4300" r="94300">
                        <a14:foregroundMark x1="5000" y1="23990" x2="9800" y2="35985"/>
                        <a14:foregroundMark x1="9800" y1="35985" x2="8200" y2="36720"/>
                        <a14:foregroundMark x1="21800" y1="74908" x2="48400" y2="83966"/>
                        <a14:foregroundMark x1="48400" y1="83966" x2="69000" y2="80049"/>
                        <a14:foregroundMark x1="69000" y1="80049" x2="80100" y2="72460"/>
                        <a14:foregroundMark x1="80100" y1="72460" x2="81300" y2="70991"/>
                        <a14:foregroundMark x1="21600" y1="78825" x2="27100" y2="97919"/>
                        <a14:foregroundMark x1="27100" y1="97919" x2="35400" y2="99143"/>
                        <a14:foregroundMark x1="35400" y1="99143" x2="56000" y2="96328"/>
                        <a14:foregroundMark x1="56000" y1="96328" x2="82600" y2="86047"/>
                        <a14:foregroundMark x1="82600" y1="86047" x2="86500" y2="79927"/>
                        <a14:foregroundMark x1="86500" y1="79927" x2="88200" y2="72215"/>
                        <a14:foregroundMark x1="88200" y1="72215" x2="88200" y2="59976"/>
                        <a14:foregroundMark x1="44000" y1="70747" x2="38400" y2="82130"/>
                        <a14:foregroundMark x1="4500" y1="23011" x2="4400" y2="30845"/>
                        <a14:foregroundMark x1="4400" y1="30845" x2="7200" y2="35741"/>
                        <a14:foregroundMark x1="72200" y1="11016" x2="66400" y2="8446"/>
                        <a14:foregroundMark x1="66400" y1="8446" x2="61600" y2="12240"/>
                        <a14:foregroundMark x1="92800" y1="48837" x2="94300" y2="58017"/>
                        <a14:foregroundMark x1="94300" y1="58017" x2="92500" y2="62546"/>
                        <a14:foregroundMark x1="5300" y1="38066" x2="11500" y2="58384"/>
                        <a14:foregroundMark x1="11500" y1="58384" x2="14100" y2="61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6" y="2407180"/>
            <a:ext cx="2980374" cy="243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2E2DD-6719-4C8C-AE46-24A5B5D271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696" l="0" r="100000">
                        <a14:foregroundMark x1="19181" y1="81205" x2="22629" y2="93257"/>
                        <a14:foregroundMark x1="22629" y1="93257" x2="31250" y2="95839"/>
                        <a14:foregroundMark x1="31250" y1="95839" x2="37716" y2="89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9195" y="4348706"/>
            <a:ext cx="3240511" cy="2434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C5A7C7-26EA-48EE-9611-981012B09644}"/>
              </a:ext>
            </a:extLst>
          </p:cNvPr>
          <p:cNvGrpSpPr/>
          <p:nvPr/>
        </p:nvGrpSpPr>
        <p:grpSpPr>
          <a:xfrm>
            <a:off x="1770989" y="465666"/>
            <a:ext cx="2743371" cy="2768080"/>
            <a:chOff x="8605349" y="505646"/>
            <a:chExt cx="2743371" cy="27680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F456CD-1987-4ABA-BB0C-C22A50A9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5349" y="588429"/>
              <a:ext cx="2743371" cy="2685297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8A86BF-BA7D-4B9E-A070-83BC5CE9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0232" y="505646"/>
              <a:ext cx="2708488" cy="1565504"/>
            </a:xfrm>
            <a:prstGeom prst="rect">
              <a:avLst/>
            </a:prstGeom>
            <a:scene3d>
              <a:camera prst="isometricRightUp">
                <a:rot lat="2100000" lon="8100000" rev="0"/>
              </a:camera>
              <a:lightRig rig="threePt" dir="t"/>
            </a:scene3d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7A6B40-CCE3-421B-AE7C-3CA8F8A6D9F7}"/>
              </a:ext>
            </a:extLst>
          </p:cNvPr>
          <p:cNvSpPr txBox="1"/>
          <p:nvPr/>
        </p:nvSpPr>
        <p:spPr>
          <a:xfrm>
            <a:off x="68136" y="428960"/>
            <a:ext cx="2438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Macular, fovea-centred horizontal/vertical single line scans.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5B53A-F83A-4929-8D48-074E0FB46648}"/>
              </a:ext>
            </a:extLst>
          </p:cNvPr>
          <p:cNvSpPr txBox="1"/>
          <p:nvPr/>
        </p:nvSpPr>
        <p:spPr>
          <a:xfrm>
            <a:off x="3048510" y="3098638"/>
            <a:ext cx="2438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Macular, posterior pole volume scan (multiple, parallel OCT B-scan acquired over macula).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360D3-021B-4CA4-BBC5-7FBA691D29BD}"/>
              </a:ext>
            </a:extLst>
          </p:cNvPr>
          <p:cNvSpPr txBox="1"/>
          <p:nvPr/>
        </p:nvSpPr>
        <p:spPr>
          <a:xfrm>
            <a:off x="-85215" y="5481710"/>
            <a:ext cx="2438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Optic disc-centred, peripapillary OCT circular scan.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BAE141-0FDC-49C5-A63D-2561C24622FF}"/>
              </a:ext>
            </a:extLst>
          </p:cNvPr>
          <p:cNvSpPr/>
          <p:nvPr/>
        </p:nvSpPr>
        <p:spPr>
          <a:xfrm>
            <a:off x="9353550" y="2271217"/>
            <a:ext cx="1837473" cy="2706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70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A658-4CAA-4B7B-AAF5-13C85FF5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37" y="451577"/>
            <a:ext cx="10515600" cy="1325563"/>
          </a:xfrm>
        </p:spPr>
        <p:txBody>
          <a:bodyPr/>
          <a:lstStyle/>
          <a:p>
            <a:r>
              <a:rPr lang="en-GB" dirty="0"/>
              <a:t>Running OCTolyzer on PC3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0BB89-6360-4E55-9F51-34A09AF2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837" y="1690688"/>
            <a:ext cx="79343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Place all .vol files into a single directory.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Set up configuration file with pipeline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Anaconda Prompt and run 3 commands: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Type </a:t>
            </a:r>
            <a:r>
              <a:rPr lang="en-GB" sz="1600" i="1" dirty="0" err="1">
                <a:latin typeface="Consolas" panose="020B0609020204030204" pitchFamily="49" charset="0"/>
              </a:rPr>
              <a:t>conda</a:t>
            </a:r>
            <a:r>
              <a:rPr lang="en-GB" sz="1600" i="1" dirty="0">
                <a:latin typeface="Consolas" panose="020B0609020204030204" pitchFamily="49" charset="0"/>
              </a:rPr>
              <a:t> activate oct-analysis </a:t>
            </a:r>
            <a:r>
              <a:rPr lang="en-GB" dirty="0"/>
              <a:t>and press Enter;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Navigate to </a:t>
            </a:r>
            <a:r>
              <a:rPr lang="en-GB" dirty="0" err="1"/>
              <a:t>OCTolyzer</a:t>
            </a:r>
            <a:r>
              <a:rPr lang="en-GB" dirty="0"/>
              <a:t>: Type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 “path/to/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OCTolyzer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 </a:t>
            </a:r>
            <a:r>
              <a:rPr lang="en-GB" dirty="0"/>
              <a:t>and press Enter.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Type </a:t>
            </a:r>
            <a:r>
              <a:rPr lang="en-GB" sz="1600" i="1" dirty="0">
                <a:latin typeface="Consolas" panose="020B0609020204030204" pitchFamily="49" charset="0"/>
              </a:rPr>
              <a:t>python </a:t>
            </a:r>
            <a:r>
              <a:rPr lang="en-GB" sz="1600" i="1" dirty="0" err="1">
                <a:latin typeface="Consolas" panose="020B0609020204030204" pitchFamily="49" charset="0"/>
              </a:rPr>
              <a:t>octolyzer</a:t>
            </a:r>
            <a:r>
              <a:rPr lang="en-GB" sz="1600" i="1" dirty="0">
                <a:latin typeface="Consolas" panose="020B0609020204030204" pitchFamily="49" charset="0"/>
              </a:rPr>
              <a:t>\</a:t>
            </a:r>
            <a:r>
              <a:rPr lang="en-GB" sz="1600" i="1" dirty="0" err="1">
                <a:latin typeface="Consolas" panose="020B0609020204030204" pitchFamily="49" charset="0"/>
              </a:rPr>
              <a:t>main.py</a:t>
            </a:r>
            <a:r>
              <a:rPr lang="en-GB" dirty="0"/>
              <a:t> and press Enter.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Sit back and relax.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output.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CA9C2-71A8-4D1F-87D2-A0B098A0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4" r="3579" b="56780"/>
          <a:stretch/>
        </p:blipFill>
        <p:spPr>
          <a:xfrm>
            <a:off x="8841383" y="538028"/>
            <a:ext cx="2931518" cy="1528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AFA53-B203-46BB-A0DB-1FC5BB16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2182411" cy="204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DF86D-D79A-49EA-B925-E9953F1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080" y="3110583"/>
            <a:ext cx="2537461" cy="1320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707EA-A6F0-4482-8D4A-717E55C23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5"/>
          <a:stretch/>
        </p:blipFill>
        <p:spPr>
          <a:xfrm>
            <a:off x="9403079" y="4933950"/>
            <a:ext cx="2537461" cy="12535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74286E-0323-4BAF-B455-8E6C9CC5FAD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0671810" y="4431322"/>
            <a:ext cx="1" cy="5026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264CAC8-57CE-409C-816C-3078E789B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28" y="5167312"/>
            <a:ext cx="2942612" cy="16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4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BCD87-0B00-425D-A9CC-0BA19A6A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125" cy="1325563"/>
          </a:xfrm>
        </p:spPr>
        <p:txBody>
          <a:bodyPr/>
          <a:lstStyle/>
          <a:p>
            <a:r>
              <a:rPr lang="en-GB" dirty="0"/>
              <a:t>2. Set up configuration file with pipeline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6EB5B-2B92-4440-AE4D-BD33EF76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4126"/>
            <a:ext cx="6315075" cy="5923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8F45BE-DD0B-4E7D-AF35-95EF63D4E2C1}"/>
              </a:ext>
            </a:extLst>
          </p:cNvPr>
          <p:cNvSpPr/>
          <p:nvPr/>
        </p:nvSpPr>
        <p:spPr>
          <a:xfrm>
            <a:off x="33337" y="1173841"/>
            <a:ext cx="6348413" cy="1016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30FE0-DB92-4E36-8212-14326F847A3A}"/>
              </a:ext>
            </a:extLst>
          </p:cNvPr>
          <p:cNvSpPr txBox="1"/>
          <p:nvPr/>
        </p:nvSpPr>
        <p:spPr>
          <a:xfrm>
            <a:off x="6524625" y="1325563"/>
            <a:ext cx="5381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Input/output directories.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 directory must exist and have .vol files.</a:t>
            </a:r>
          </a:p>
        </p:txBody>
      </p:sp>
    </p:spTree>
    <p:extLst>
      <p:ext uri="{BB962C8B-B14F-4D97-AF65-F5344CB8AC3E}">
        <p14:creationId xmlns:p14="http://schemas.microsoft.com/office/powerpoint/2010/main" val="310312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1788</Words>
  <Application>Microsoft Macintosh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Times New Roman</vt:lpstr>
      <vt:lpstr>Office Theme</vt:lpstr>
      <vt:lpstr>OCTolyzer: fully automatic analysis for scanning laser ophthalmoscopy and optical coherence tomography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OCTolyzer on PC3</vt:lpstr>
      <vt:lpstr>2. Set up configuration file with pipeline parameters</vt:lpstr>
      <vt:lpstr>2. Set up configuration file with pipeline parameters</vt:lpstr>
      <vt:lpstr>2. Set up configuration file with pipeline parameters</vt:lpstr>
      <vt:lpstr>2. Set up configuration file with pipeline parameters</vt:lpstr>
      <vt:lpstr>2. Set up configuration file with pipeline parameters</vt:lpstr>
      <vt:lpstr>2. Set up configuration file with pipeline parameters</vt:lpstr>
      <vt:lpstr>2. Set up configuration file with pipeline parameters</vt:lpstr>
      <vt:lpstr>3. Load Anaconda Prompt and run 3 commands:</vt:lpstr>
      <vt:lpstr>5. Check output</vt:lpstr>
      <vt:lpstr>PowerPoint Presentation</vt:lpstr>
      <vt:lpstr>PowerPoint Presentation</vt:lpstr>
      <vt:lpstr>5. Check output</vt:lpstr>
      <vt:lpstr>FAQs (1/2)</vt:lpstr>
      <vt:lpstr>FAQs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OCTolyzer: fully automatic analysis for scanning laser ophthalmoscopy and optical coherence tomography data</dc:title>
  <dc:creator>Jamie Burke</dc:creator>
  <cp:lastModifiedBy>Jamie Burke</cp:lastModifiedBy>
  <cp:revision>39</cp:revision>
  <dcterms:created xsi:type="dcterms:W3CDTF">2024-10-24T07:18:32Z</dcterms:created>
  <dcterms:modified xsi:type="dcterms:W3CDTF">2025-04-27T21:35:17Z</dcterms:modified>
</cp:coreProperties>
</file>